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145708197" r:id="rId5"/>
    <p:sldId id="1103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13" userDrawn="1">
          <p15:clr>
            <a:srgbClr val="A4A3A4"/>
          </p15:clr>
        </p15:guide>
        <p15:guide id="4" pos="53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7C7175-5F2F-E2D5-4985-25EEA6287334}" name="Guest User" initials="GU" userId="S::urn:spo:anon#b971dad0427b23b39fd780c7c4de61bd70b4843022e4f10b9dc280b96114cf3a::" providerId="AD"/>
  <p188:author id="{FBD5507C-A371-E2E6-D1DA-7A21576B8FD0}" name="Guest User" initials="GU" userId="S::urn:spo:anon#295c83efffe5083574ed21625641f9b7475b3ccc32d9decb57ea7a552ba70852::" providerId="AD"/>
  <p188:author id="{C347647C-82DF-3714-D566-1F297C5840CD}" name="SOPHIA PAPADAKIS" initials="SP" userId="341674e120739e96" providerId="Windows Live"/>
  <p188:author id="{1E1CE6F1-31B4-A8F2-E696-2958A6EE8827}" name="Sophia Papadakis" initials="SP" userId="S::sophia@ncsct.co.uk::b95f17c4-d9c4-4e13-899b-4e888ddd5376" providerId="AD"/>
  <p188:author id="{86520EF7-4688-0A30-ACD2-9C216CA4ABDC}" name="Guest User" initials="GU" userId="S::urn:spo:anon#8568165eb13b5596d4ad53a21fcfbc5a9a232e64f2cf3ebc851d97d7481d7a79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EE8B00"/>
    <a:srgbClr val="00A3DC"/>
    <a:srgbClr val="FFB81B"/>
    <a:srgbClr val="000000"/>
    <a:srgbClr val="DA2A1B"/>
    <a:srgbClr val="AF2573"/>
    <a:srgbClr val="01A599"/>
    <a:srgbClr val="75BA1F"/>
    <a:srgbClr val="007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0" autoAdjust="0"/>
    <p:restoredTop sz="57958" autoAdjust="0"/>
  </p:normalViewPr>
  <p:slideViewPr>
    <p:cSldViewPr snapToGrid="0" snapToObjects="1">
      <p:cViewPr varScale="1">
        <p:scale>
          <a:sx n="66" d="100"/>
          <a:sy n="66" d="100"/>
        </p:scale>
        <p:origin x="2784" y="84"/>
      </p:cViewPr>
      <p:guideLst>
        <p:guide orient="horz" pos="2160"/>
        <p:guide pos="2880"/>
        <p:guide orient="horz" pos="3113"/>
        <p:guide pos="5321"/>
      </p:guideLst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Coleman-Haynes" userId="feac02dd-ca1d-495d-907d-e6674be69fc7" providerId="ADAL" clId="{50E31A3F-7B75-4994-AAEE-4D538394441A}"/>
    <pc:docChg chg="custSel modSld">
      <pc:chgData name="Tom Coleman-Haynes" userId="feac02dd-ca1d-495d-907d-e6674be69fc7" providerId="ADAL" clId="{50E31A3F-7B75-4994-AAEE-4D538394441A}" dt="2024-03-04T15:17:18.522" v="18" actId="20577"/>
      <pc:docMkLst>
        <pc:docMk/>
      </pc:docMkLst>
      <pc:sldChg chg="modNotesTx">
        <pc:chgData name="Tom Coleman-Haynes" userId="feac02dd-ca1d-495d-907d-e6674be69fc7" providerId="ADAL" clId="{50E31A3F-7B75-4994-AAEE-4D538394441A}" dt="2024-03-04T15:17:18.522" v="18" actId="20577"/>
        <pc:sldMkLst>
          <pc:docMk/>
          <pc:sldMk cId="126901306" sldId="21457081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6CA80A-42B6-8E41-9525-2A086360CB33}" type="datetime1">
              <a:rPr lang="en-US">
                <a:latin typeface="Century Gothic" panose="020B0502020202020204" pitchFamily="34" charset="0"/>
              </a:rPr>
              <a:pPr>
                <a:defRPr/>
              </a:pPr>
              <a:t>3/4/2024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1D9719-0090-5543-A777-ABB8C070B7A9}" type="slidenum">
              <a:rPr lang="en-US"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4B8611-C51B-8D42-9529-83F35716B3F2}" type="datetime1">
              <a:rPr lang="en-US" smtClean="0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Full instructions: Module 21 Trainer's guide, Activity 1:: FAQs: Responding to patient and staff scenarios </a:t>
            </a: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Activity summary: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Method: 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Breakout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rooms, Module 21 Trainer’s guide Appendix 1 (trainer use only)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Number per group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participants divided equally between two rooms, one trainer in each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Duration: 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minutes</a:t>
            </a:r>
          </a:p>
          <a:p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dirty="0">
                <a:latin typeface="Arial" panose="020B0604020202020204" pitchFamily="34" charset="0"/>
                <a:cs typeface="Arial" panose="020B0604020202020204" pitchFamily="34" charset="0"/>
              </a:rPr>
              <a:t>Ask each participant to call a number from 1–14. You will ask the corresponding question on the patient scenario list (</a:t>
            </a:r>
            <a:r>
              <a:rPr lang="en-GB" sz="1200" b="0">
                <a:latin typeface="Arial" panose="020B0604020202020204" pitchFamily="34" charset="0"/>
                <a:cs typeface="Arial" panose="020B0604020202020204" pitchFamily="34" charset="0"/>
              </a:rPr>
              <a:t>Appendix 1) </a:t>
            </a:r>
            <a:r>
              <a:rPr lang="en-GB" sz="1200" b="0" dirty="0">
                <a:latin typeface="Arial" panose="020B0604020202020204" pitchFamily="34" charset="0"/>
                <a:cs typeface="Arial" panose="020B0604020202020204" pitchFamily="34" charset="0"/>
              </a:rPr>
              <a:t>and they will then respond as a practitioner.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24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5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D2A448-2BE6-2D8B-C70E-4866EF89F491}"/>
              </a:ext>
            </a:extLst>
          </p:cNvPr>
          <p:cNvSpPr/>
          <p:nvPr userDrawn="1"/>
        </p:nvSpPr>
        <p:spPr bwMode="auto">
          <a:xfrm>
            <a:off x="0" y="5340653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D63E2-8305-0DBA-40A2-290A31382CC6}"/>
              </a:ext>
            </a:extLst>
          </p:cNvPr>
          <p:cNvSpPr/>
          <p:nvPr userDrawn="1"/>
        </p:nvSpPr>
        <p:spPr bwMode="auto">
          <a:xfrm>
            <a:off x="0" y="1"/>
            <a:ext cx="9144000" cy="540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5C6D71-4CDA-1609-1D25-CA6E7A6B28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400000"/>
          </a:xfrm>
          <a:prstGeom prst="rect">
            <a:avLst/>
          </a:prstGeom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818745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3980827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4349995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3611659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EA54C4-4DA0-CB44-B942-08E2F0B929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23924" y="5804440"/>
            <a:ext cx="1411761" cy="6152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E8B671-5659-3982-1D72-58006092B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008173" y="5836286"/>
            <a:ext cx="1211903" cy="55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2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30"/>
            <a:chOff x="1542807" y="2936603"/>
            <a:chExt cx="6058386" cy="12153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542807" y="2990578"/>
              <a:ext cx="2664814" cy="11613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485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29"/>
            <a:chOff x="1542807" y="2936603"/>
            <a:chExt cx="6058386" cy="12153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542807" y="2990578"/>
              <a:ext cx="2664814" cy="11613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5551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HS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B9844-7748-7647-2554-87D55F04CF58}"/>
              </a:ext>
            </a:extLst>
          </p:cNvPr>
          <p:cNvGrpSpPr/>
          <p:nvPr userDrawn="1"/>
        </p:nvGrpSpPr>
        <p:grpSpPr>
          <a:xfrm>
            <a:off x="1899002" y="2904674"/>
            <a:ext cx="5539281" cy="801914"/>
            <a:chOff x="1853603" y="3028043"/>
            <a:chExt cx="5539281" cy="8019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53603" y="3028043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22875" y="3028043"/>
              <a:ext cx="2670009" cy="801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3833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dark smoke f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336C75-3CE7-1F88-30B8-FB8A67917D4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12E57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8F4EAF-8D5D-85DA-EAC1-E4668A92C6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0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E5D580A-4E70-625F-8F36-16540D768B27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C4D80A-E147-6159-C734-5814B586BD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58000"/>
            <a:ext cx="9144000" cy="5400000"/>
          </a:xfrm>
          <a:prstGeom prst="rect">
            <a:avLst/>
          </a:prstGeom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A67E64D-3541-7F39-24B5-D8832BF08004}"/>
              </a:ext>
            </a:extLst>
          </p:cNvPr>
          <p:cNvSpPr/>
          <p:nvPr userDrawn="1"/>
        </p:nvSpPr>
        <p:spPr bwMode="auto">
          <a:xfrm>
            <a:off x="0" y="0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39597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5B58A3-8723-623A-1E91-38A0CF6B21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86038" y="465810"/>
            <a:ext cx="1471653" cy="6413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9265C1-152C-D61C-318C-550049D39E8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677150" y="386439"/>
            <a:ext cx="1080812" cy="81300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2119402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5202654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5571822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4833486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4938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6BD778D-DFD8-5BFC-D364-756C057E5581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F591C5-2BDF-185D-F69D-9551E784CD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58000"/>
            <a:ext cx="9144000" cy="5400000"/>
          </a:xfrm>
          <a:prstGeom prst="rect">
            <a:avLst/>
          </a:prstGeom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EF4307B-ED34-A57F-A9BD-F0507519AEAD}"/>
              </a:ext>
            </a:extLst>
          </p:cNvPr>
          <p:cNvSpPr/>
          <p:nvPr userDrawn="1"/>
        </p:nvSpPr>
        <p:spPr bwMode="auto">
          <a:xfrm>
            <a:off x="0" y="0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39597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2119402"/>
            <a:ext cx="7181850" cy="619995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2600" b="0" i="0">
                <a:solidFill>
                  <a:schemeClr val="accent3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B9E4DC-3526-3E13-E3C6-4105B8BAF0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550" y="2758580"/>
            <a:ext cx="7181849" cy="3523318"/>
          </a:xfrm>
        </p:spPr>
        <p:txBody>
          <a:bodyPr/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bg1"/>
                </a:solidFill>
              </a:defRPr>
            </a:lvl1pPr>
            <a:lvl2pPr marL="0" indent="0">
              <a:buNone/>
              <a:defRPr sz="2800">
                <a:solidFill>
                  <a:schemeClr val="bg1"/>
                </a:solidFill>
              </a:defRPr>
            </a:lvl2pPr>
            <a:lvl3pPr marL="0" indent="0">
              <a:buNone/>
              <a:defRPr sz="2800">
                <a:solidFill>
                  <a:schemeClr val="bg1"/>
                </a:solidFill>
              </a:defRPr>
            </a:lvl3pPr>
            <a:lvl4pPr marL="0" indent="0">
              <a:buNone/>
              <a:defRPr sz="2800">
                <a:solidFill>
                  <a:schemeClr val="bg1"/>
                </a:solidFill>
              </a:defRPr>
            </a:lvl4pPr>
            <a:lvl5pPr marL="0" indent="0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B569F1-70D2-971A-DB38-C2DB35B965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677150" y="386439"/>
            <a:ext cx="1080812" cy="813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1A0833-A7A3-CEB5-448B-F70BEE1EC3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86038" y="465810"/>
            <a:ext cx="1471653" cy="6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53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443056-19F4-F436-8471-25850C4EA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698944" y="2729376"/>
            <a:ext cx="2008158" cy="1510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DAAAA2-1272-83DA-9C87-9C8764379B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369444" y="2862864"/>
            <a:ext cx="2664814" cy="11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0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>
            <a:lvl1pPr marL="0" indent="0">
              <a:tabLst>
                <a:tab pos="301625" algn="l"/>
              </a:tabLst>
              <a:defRPr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C9E131-FD36-23EA-0889-758842A3F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345230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752601"/>
            <a:ext cx="3771900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733800" cy="4267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C028FF-DAD1-C1E6-F56C-27E086188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161FE70-3A0E-6BC9-49AD-BF3E5382694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5416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92AF3A-EA40-604F-97D6-F4C65EC870C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11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orient="horz" pos="411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D2B4D8-2250-93EC-0123-26464BD0F4C8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899109D-217D-F041-A2C0-B8AE13CD4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1772816"/>
            <a:ext cx="7200900" cy="3168352"/>
          </a:xfrm>
        </p:spPr>
        <p:txBody>
          <a:bodyPr anchor="ctr">
            <a:noAutofit/>
          </a:bodyPr>
          <a:lstStyle>
            <a:lvl1pPr marL="0" indent="0" algn="ctr">
              <a:lnSpc>
                <a:spcPts val="4500"/>
              </a:lnSpc>
              <a:spcBef>
                <a:spcPts val="500"/>
              </a:spcBef>
              <a:spcAft>
                <a:spcPts val="500"/>
              </a:spcAft>
              <a:buNone/>
              <a:defRPr sz="4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6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DD82250-A925-49A5-A344-EE361C53C6D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94CBC-1CBE-7BB7-E8BF-F3241C6A7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5939" y="2527413"/>
            <a:ext cx="3592122" cy="15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6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chemeClr val="accent2"/>
              </a:gs>
              <a:gs pos="99000">
                <a:schemeClr val="accent1"/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2457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8" r:id="rId3"/>
    <p:sldLayoutId id="2147483652" r:id="rId4"/>
    <p:sldLayoutId id="2147483671" r:id="rId5"/>
    <p:sldLayoutId id="2147483657" r:id="rId6"/>
    <p:sldLayoutId id="2147483656" r:id="rId7"/>
    <p:sldLayoutId id="2147483665" r:id="rId8"/>
    <p:sldLayoutId id="2147483659" r:id="rId9"/>
    <p:sldLayoutId id="2147483670" r:id="rId10"/>
    <p:sldLayoutId id="2147483672" r:id="rId11"/>
    <p:sldLayoutId id="2147483688" r:id="rId12"/>
    <p:sldLayoutId id="2147483692" r:id="rId13"/>
    <p:sldLayoutId id="2147483693" r:id="rId14"/>
    <p:sldLayoutId id="2147483694" r:id="rId15"/>
    <p:sldLayoutId id="2147483695" r:id="rId16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1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 userDrawn="1">
          <p15:clr>
            <a:srgbClr val="F26B43"/>
          </p15:clr>
        </p15:guide>
        <p15:guide id="2" pos="4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EA5418-DB21-0A15-4625-C67C77B63972}"/>
              </a:ext>
            </a:extLst>
          </p:cNvPr>
          <p:cNvSpPr txBox="1">
            <a:spLocks/>
          </p:cNvSpPr>
          <p:nvPr/>
        </p:nvSpPr>
        <p:spPr bwMode="auto">
          <a:xfrm>
            <a:off x="4306026" y="2518282"/>
            <a:ext cx="4171038" cy="345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accent3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Geneva" pitchFamily="-109" charset="0"/>
                <a:cs typeface="Arial" panose="020B0604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accent3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b="1" dirty="0">
                <a:solidFill>
                  <a:schemeClr val="bg2"/>
                </a:solidFill>
              </a:rPr>
              <a:t>How would </a:t>
            </a:r>
            <a:br>
              <a:rPr lang="en-US" sz="3200" b="1" dirty="0">
                <a:solidFill>
                  <a:schemeClr val="bg2"/>
                </a:solidFill>
              </a:rPr>
            </a:br>
            <a:r>
              <a:rPr lang="en-US" sz="3200" b="1" dirty="0">
                <a:solidFill>
                  <a:schemeClr val="bg2"/>
                </a:solidFill>
              </a:rPr>
              <a:t>you respond?</a:t>
            </a:r>
            <a:endParaRPr lang="en-US" sz="3200" dirty="0">
              <a:solidFill>
                <a:schemeClr val="bg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2D9B09-7C5A-E7DF-27FC-BCC0834D81A5}"/>
              </a:ext>
            </a:extLst>
          </p:cNvPr>
          <p:cNvGrpSpPr/>
          <p:nvPr/>
        </p:nvGrpSpPr>
        <p:grpSpPr>
          <a:xfrm>
            <a:off x="774454" y="2518282"/>
            <a:ext cx="3134930" cy="3455321"/>
            <a:chOff x="275666" y="1701339"/>
            <a:chExt cx="3134930" cy="3455321"/>
          </a:xfrm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A2EE37C-DFEE-7A66-78E9-821825F0FF2B}"/>
                </a:ext>
              </a:extLst>
            </p:cNvPr>
            <p:cNvSpPr/>
            <p:nvPr/>
          </p:nvSpPr>
          <p:spPr bwMode="auto">
            <a:xfrm rot="18900000">
              <a:off x="2937897" y="3192651"/>
              <a:ext cx="472699" cy="47269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360000" tIns="288000" rIns="360000" bIns="432000" rtlCol="0" anchor="ctr" anchorCtr="0" upright="1">
              <a:spAutoFit/>
            </a:bodyPr>
            <a:lstStyle/>
            <a:p>
              <a:pPr algn="ctr">
                <a:lnSpc>
                  <a:spcPts val="2500"/>
                </a:lnSpc>
                <a:spcAft>
                  <a:spcPts val="1250"/>
                </a:spcAft>
              </a:pPr>
              <a:endParaRPr lang="en-US" sz="2100" i="1" dirty="0">
                <a:solidFill>
                  <a:srgbClr val="DD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C2339EB-3140-BBB0-24EB-A05B1083F003}"/>
                </a:ext>
              </a:extLst>
            </p:cNvPr>
            <p:cNvSpPr/>
            <p:nvPr/>
          </p:nvSpPr>
          <p:spPr bwMode="auto">
            <a:xfrm>
              <a:off x="275666" y="1701339"/>
              <a:ext cx="3009976" cy="3455321"/>
            </a:xfrm>
            <a:prstGeom prst="roundRect">
              <a:avLst>
                <a:gd name="adj" fmla="val 6034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0" tIns="0" rIns="0" bIns="0" rtlCol="0" anchor="ctr" anchorCtr="0" upright="1">
              <a:noAutofit/>
            </a:bodyPr>
            <a:lstStyle/>
            <a:p>
              <a:pPr algn="ctr">
                <a:lnSpc>
                  <a:spcPts val="4000"/>
                </a:lnSpc>
                <a:spcAft>
                  <a:spcPts val="0"/>
                </a:spcAft>
              </a:pPr>
              <a:r>
                <a:rPr lang="en-US" sz="3200" b="1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FAQs:</a:t>
              </a:r>
            </a:p>
            <a:p>
              <a:pPr algn="ctr">
                <a:lnSpc>
                  <a:spcPts val="4000"/>
                </a:lnSpc>
                <a:spcAft>
                  <a:spcPts val="0"/>
                </a:spcAft>
              </a:pPr>
              <a:r>
                <a:rPr lang="en-US" sz="3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Patient </a:t>
              </a:r>
              <a:br>
                <a:rPr lang="en-US" sz="3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</a:br>
              <a:r>
                <a:rPr lang="en-US" sz="3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and staff </a:t>
              </a:r>
              <a:br>
                <a:rPr lang="en-US" sz="3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</a:br>
              <a:r>
                <a:rPr lang="en-US" sz="3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scenarios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90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61606"/>
      </p:ext>
    </p:extLst>
  </p:cSld>
  <p:clrMapOvr>
    <a:masterClrMapping/>
  </p:clrMapOvr>
</p:sld>
</file>

<file path=ppt/theme/theme1.xml><?xml version="1.0" encoding="utf-8"?>
<a:theme xmlns:a="http://schemas.openxmlformats.org/drawingml/2006/main" name="NCSCT">
  <a:themeElements>
    <a:clrScheme name="Custom 11">
      <a:dk1>
        <a:srgbClr val="414141"/>
      </a:dk1>
      <a:lt1>
        <a:srgbClr val="FFFFFF"/>
      </a:lt1>
      <a:dk2>
        <a:srgbClr val="676767"/>
      </a:dk2>
      <a:lt2>
        <a:srgbClr val="FFFFFF"/>
      </a:lt2>
      <a:accent1>
        <a:srgbClr val="005EB8"/>
      </a:accent1>
      <a:accent2>
        <a:srgbClr val="003087"/>
      </a:accent2>
      <a:accent3>
        <a:srgbClr val="00BDFF"/>
      </a:accent3>
      <a:accent4>
        <a:srgbClr val="0071CE"/>
      </a:accent4>
      <a:accent5>
        <a:srgbClr val="00A9CE"/>
      </a:accent5>
      <a:accent6>
        <a:srgbClr val="ED8B00"/>
      </a:accent6>
      <a:hlink>
        <a:srgbClr val="AE2473"/>
      </a:hlink>
      <a:folHlink>
        <a:srgbClr val="8A15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6BEACA2F2FD04D9CF8C0C2AD81FE20" ma:contentTypeVersion="14" ma:contentTypeDescription="Create a new document." ma:contentTypeScope="" ma:versionID="e21ab03133499e5edaa8e5f1aeb5a2cd">
  <xsd:schema xmlns:xsd="http://www.w3.org/2001/XMLSchema" xmlns:xs="http://www.w3.org/2001/XMLSchema" xmlns:p="http://schemas.microsoft.com/office/2006/metadata/properties" xmlns:ns2="f08a3a01-a810-4981-84de-513e48da387b" xmlns:ns3="6f9764a4-8270-4f29-bbff-a467630dd90c" targetNamespace="http://schemas.microsoft.com/office/2006/metadata/properties" ma:root="true" ma:fieldsID="a605b1831acf3ca42085371145770ccb" ns2:_="" ns3:_="">
    <xsd:import namespace="f08a3a01-a810-4981-84de-513e48da387b"/>
    <xsd:import namespace="6f9764a4-8270-4f29-bbff-a467630dd9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8a3a01-a810-4981-84de-513e48da3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d85d53d-afa2-41ae-870b-875e92731b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764a4-8270-4f29-bbff-a467630dd90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6f4df2a-fb7f-403e-9547-acf1b9f2f5fe}" ma:internalName="TaxCatchAll" ma:showField="CatchAllData" ma:web="6f9764a4-8270-4f29-bbff-a467630dd9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8a3a01-a810-4981-84de-513e48da387b">
      <Terms xmlns="http://schemas.microsoft.com/office/infopath/2007/PartnerControls"/>
    </lcf76f155ced4ddcb4097134ff3c332f>
    <TaxCatchAll xmlns="6f9764a4-8270-4f29-bbff-a467630dd90c" xsi:nil="true"/>
  </documentManagement>
</p:properties>
</file>

<file path=customXml/itemProps1.xml><?xml version="1.0" encoding="utf-8"?>
<ds:datastoreItem xmlns:ds="http://schemas.openxmlformats.org/officeDocument/2006/customXml" ds:itemID="{8B0CDE11-ACC2-440D-BC64-F32F2D11D7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8a3a01-a810-4981-84de-513e48da387b"/>
    <ds:schemaRef ds:uri="6f9764a4-8270-4f29-bbff-a467630dd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96C781-30BF-46B1-B8ED-A8942A5791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521A2C-C9F7-4BBD-B093-F8F659DA7092}">
  <ds:schemaRefs>
    <ds:schemaRef ds:uri="http://www.w3.org/XML/1998/namespace"/>
    <ds:schemaRef ds:uri="6f9764a4-8270-4f29-bbff-a467630dd90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f08a3a01-a810-4981-84de-513e48da387b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13409</TotalTime>
  <Words>108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Lucida Grande</vt:lpstr>
      <vt:lpstr>System Font Regular</vt:lpstr>
      <vt:lpstr>NCSCT</vt:lpstr>
      <vt:lpstr>PowerPoint Presentation</vt:lpstr>
      <vt:lpstr>PowerPoint Presentation</vt:lpstr>
    </vt:vector>
  </TitlesOfParts>
  <Company> 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Bunegar</dc:creator>
  <cp:lastModifiedBy>Tom Coleman-Haynes</cp:lastModifiedBy>
  <cp:revision>2156</cp:revision>
  <cp:lastPrinted>2023-12-05T12:54:44Z</cp:lastPrinted>
  <dcterms:created xsi:type="dcterms:W3CDTF">2019-04-01T09:21:54Z</dcterms:created>
  <dcterms:modified xsi:type="dcterms:W3CDTF">2024-03-04T15:17:21Z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0x010100D96BEACA2F2FD04D9CF8C0C2AD81FE20</vt:lpwstr>
  </property>
  <property fmtid="{D5CDD505-2E9C-101B-9397-08002B2CF9AE}" pid="3" name="MediaServiceImageTags">
    <vt:lpwstr/>
  </property>
</Properties>
</file>